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1" r:id="rId2"/>
    <p:sldId id="426" r:id="rId3"/>
    <p:sldId id="427" r:id="rId4"/>
    <p:sldId id="412" r:id="rId5"/>
    <p:sldId id="413" r:id="rId6"/>
    <p:sldId id="414" r:id="rId7"/>
    <p:sldId id="408" r:id="rId8"/>
    <p:sldId id="411" r:id="rId9"/>
    <p:sldId id="379" r:id="rId10"/>
    <p:sldId id="415" r:id="rId11"/>
    <p:sldId id="416" r:id="rId12"/>
    <p:sldId id="417" r:id="rId13"/>
    <p:sldId id="421" r:id="rId14"/>
    <p:sldId id="422" r:id="rId15"/>
    <p:sldId id="424" r:id="rId16"/>
    <p:sldId id="425" r:id="rId17"/>
    <p:sldId id="428" r:id="rId18"/>
    <p:sldId id="429" r:id="rId19"/>
    <p:sldId id="430" r:id="rId20"/>
    <p:sldId id="419" r:id="rId21"/>
    <p:sldId id="423" r:id="rId22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Közepesen sötét stílus 4 – 4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0ED19-B258-4135-8E5A-7984D0487133}" type="datetimeFigureOut">
              <a:rPr lang="hu-HU" smtClean="0"/>
              <a:t>2019.12.11.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30650-37C0-420D-BEBD-42993BFC6F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6849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EB740CE-8E73-4049-BA32-1F383FBD4C06}" type="datetimeFigureOut">
              <a:rPr lang="hu-HU"/>
              <a:pPr>
                <a:defRPr/>
              </a:pPr>
              <a:t>2019.12.11.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1F75005-59C1-423B-9E03-CC2B4499D64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6577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FD0AE-5897-44C2-ACC8-C6DFC3F444E0}" type="datetimeFigureOut">
              <a:rPr lang="hu-HU"/>
              <a:pPr>
                <a:defRPr/>
              </a:pPr>
              <a:t>2019.12.11.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E69BC-8893-4B5E-8F0F-7CC39FB84E0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8757C-5BF5-4B7C-B639-C2F93F5E0CC4}" type="datetimeFigureOut">
              <a:rPr lang="hu-HU"/>
              <a:pPr>
                <a:defRPr/>
              </a:pPr>
              <a:t>2019.12.11.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DD1AE-EB61-45FA-9563-D0C5B2F2C3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73A50-60C3-408C-93C2-A0914A550F89}" type="datetimeFigureOut">
              <a:rPr lang="hu-HU"/>
              <a:pPr>
                <a:defRPr/>
              </a:pPr>
              <a:t>2019.12.11.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EBCF3-6A82-45A6-8336-155531ECAC7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Cím, tartalo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D18C-04EE-4B28-AD91-072D6FA798F6}" type="datetimeFigureOut">
              <a:rPr lang="hu-HU"/>
              <a:pPr>
                <a:defRPr/>
              </a:pPr>
              <a:t>2019.12.11.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0A15C-BBEC-4D73-AC75-673570DDC9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8835E-E555-4E7A-8882-96A13C476D51}" type="datetimeFigureOut">
              <a:rPr lang="hu-HU"/>
              <a:pPr>
                <a:defRPr/>
              </a:pPr>
              <a:t>2019.12.11.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6CC42-1ED8-47BD-84EA-181334A770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BB593-42BD-4B9E-ADE9-5008256696A0}" type="datetimeFigureOut">
              <a:rPr lang="hu-HU"/>
              <a:pPr>
                <a:defRPr/>
              </a:pPr>
              <a:t>2019.12.11.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D6705-B6AD-4F26-8C65-3C42EA104B9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357D1-6DC2-41DB-A6A8-73E7156610A4}" type="datetimeFigureOut">
              <a:rPr lang="hu-HU"/>
              <a:pPr>
                <a:defRPr/>
              </a:pPr>
              <a:t>2019.12.11.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407E5-C0C1-4EDC-A6CC-38150F867C7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FD47B-1E3E-4C34-B8DA-3487C6E1E580}" type="datetimeFigureOut">
              <a:rPr lang="hu-HU"/>
              <a:pPr>
                <a:defRPr/>
              </a:pPr>
              <a:t>2019.12.11.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F3CDD-08BD-4D6B-BB59-35E3AD5A8BA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44B9E-8350-4D5A-A49B-612A4FE7E7DE}" type="datetimeFigureOut">
              <a:rPr lang="hu-HU"/>
              <a:pPr>
                <a:defRPr/>
              </a:pPr>
              <a:t>2019.12.11.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EBD5F-60CB-41DD-9AAE-3CD77DCEFC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28C2A-F15D-44D0-B3E4-D25D8BEB8B3A}" type="datetimeFigureOut">
              <a:rPr lang="hu-HU"/>
              <a:pPr>
                <a:defRPr/>
              </a:pPr>
              <a:t>2019.12.11.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623A1-3E64-4187-A630-7BD5331B16C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4540D-C4C3-45CE-A435-D18197C532A3}" type="datetimeFigureOut">
              <a:rPr lang="hu-HU"/>
              <a:pPr>
                <a:defRPr/>
              </a:pPr>
              <a:t>2019.12.11.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AB9E-E5F2-4366-8270-AB975AEFE70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A2A80-8833-4D5B-A9AD-A824990D753C}" type="datetimeFigureOut">
              <a:rPr lang="hu-HU"/>
              <a:pPr>
                <a:defRPr/>
              </a:pPr>
              <a:t>2019.12.11.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23336-DBCD-47BA-8563-BA1F838C4DA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EC7376-8659-46E4-AB74-BF261911534A}" type="datetimeFigureOut">
              <a:rPr lang="hu-HU"/>
              <a:pPr>
                <a:defRPr/>
              </a:pPr>
              <a:t>2019.12.11.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F232B6-E574-4E7E-9099-A8756C1BB22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Gyakorló feladatok zh-ra</a:t>
            </a:r>
            <a:endParaRPr lang="hu-HU" dirty="0" smtClean="0">
              <a:latin typeface="Arial" charset="0"/>
            </a:endParaRPr>
          </a:p>
        </p:txBody>
      </p:sp>
      <p:sp>
        <p:nvSpPr>
          <p:cNvPr id="15362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dirty="0" smtClean="0">
                <a:solidFill>
                  <a:srgbClr val="898989"/>
                </a:solidFill>
                <a:latin typeface="Arial" charset="0"/>
              </a:rPr>
              <a:t>Nemzeti számvitel</a:t>
            </a:r>
          </a:p>
          <a:p>
            <a:pPr eaLnBrk="1" hangingPunct="1"/>
            <a:r>
              <a:rPr lang="hu-HU" dirty="0" smtClean="0">
                <a:solidFill>
                  <a:srgbClr val="898989"/>
                </a:solidFill>
                <a:latin typeface="Arial" charset="0"/>
              </a:rPr>
              <a:t>Pénzteremtés</a:t>
            </a:r>
          </a:p>
          <a:p>
            <a:pPr eaLnBrk="1" hangingPunct="1"/>
            <a:r>
              <a:rPr lang="hu-HU" dirty="0" smtClean="0">
                <a:solidFill>
                  <a:srgbClr val="898989"/>
                </a:solidFill>
                <a:latin typeface="Arial" charset="0"/>
              </a:rPr>
              <a:t>IS-LM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hu-HU" sz="3600" smtClean="0"/>
              <a:t>E</a:t>
            </a:r>
            <a:r>
              <a:rPr lang="hu-HU" sz="3600" b="1" smtClean="0"/>
              <a:t>gyszerű Keynes-i modell</a:t>
            </a:r>
            <a:endParaRPr lang="hu-HU" sz="3600" smtClean="0"/>
          </a:p>
        </p:txBody>
      </p:sp>
      <p:sp>
        <p:nvSpPr>
          <p:cNvPr id="22530" name="Tartalom helye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472113"/>
          </a:xfrm>
        </p:spPr>
        <p:txBody>
          <a:bodyPr/>
          <a:lstStyle/>
          <a:p>
            <a:r>
              <a:rPr lang="hu-HU" sz="2800" smtClean="0"/>
              <a:t>Legyen egy zárt gazdaságban a megtakarítási határhajlandóság 20%, az adók nagysága 40%, az autonóm fogyasztás 100, a kormányzati kiadások nagysága 800, beruházásoké 140. Tudjuk, hogy a fogyasztási függvény lineáris. </a:t>
            </a:r>
          </a:p>
          <a:p>
            <a:r>
              <a:rPr lang="hu-HU" sz="2800" smtClean="0"/>
              <a:t>Határozza meg a </a:t>
            </a:r>
            <a:r>
              <a:rPr lang="hu-HU" sz="2800" smtClean="0">
                <a:latin typeface="Arial" charset="0"/>
              </a:rPr>
              <a:t>megtakarí</a:t>
            </a:r>
            <a:r>
              <a:rPr lang="hu-HU" sz="2800" smtClean="0"/>
              <a:t>tási függvényt!</a:t>
            </a:r>
          </a:p>
          <a:p>
            <a:r>
              <a:rPr lang="hu-HU" sz="2800" smtClean="0"/>
              <a:t>Határozza meg az egyensúlyi GDP-t!</a:t>
            </a:r>
          </a:p>
          <a:p>
            <a:r>
              <a:rPr lang="hu-HU" sz="2800" smtClean="0"/>
              <a:t>Mennyivel változik a GDP, ha a kormányzati kiadás 52-vel nő? Mekkora a költségvetési kiadások multiplikátora? </a:t>
            </a:r>
          </a:p>
          <a:p>
            <a:r>
              <a:rPr lang="hu-HU" sz="2800" smtClean="0"/>
              <a:t>Mennyivel változik a megtakarítás, ha a megtakarítási határhajlandóság 10%</a:t>
            </a:r>
            <a:r>
              <a:rPr lang="hu-HU" sz="2800" smtClean="0">
                <a:latin typeface="Arial" charset="0"/>
              </a:rPr>
              <a:t>  </a:t>
            </a:r>
            <a:r>
              <a:rPr lang="hu-HU" sz="2800" smtClean="0"/>
              <a:t>ponttal nő?</a:t>
            </a:r>
          </a:p>
          <a:p>
            <a:endParaRPr lang="hu-H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hu-HU" sz="3600" smtClean="0"/>
              <a:t>Megoldás</a:t>
            </a:r>
          </a:p>
        </p:txBody>
      </p:sp>
      <p:sp>
        <p:nvSpPr>
          <p:cNvPr id="23554" name="Tartalom helye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r>
              <a:rPr lang="hu-HU" smtClean="0"/>
              <a:t>1/ S=0,2(Y-0,4Y)-100=0,12Y-100.</a:t>
            </a:r>
          </a:p>
          <a:p>
            <a:r>
              <a:rPr lang="es-ES" smtClean="0"/>
              <a:t>2/ Y0=0,48Y+100+940</a:t>
            </a:r>
          </a:p>
          <a:p>
            <a:r>
              <a:rPr lang="es-ES" smtClean="0"/>
              <a:t>Y0=1040/0,52=2000.</a:t>
            </a:r>
          </a:p>
          <a:p>
            <a:r>
              <a:rPr lang="es-ES" smtClean="0"/>
              <a:t>3/ Y1=1092/0,52=2100; dY=Y1-Y0=100</a:t>
            </a:r>
          </a:p>
          <a:p>
            <a:endParaRPr lang="hu-HU" smtClean="0"/>
          </a:p>
          <a:p>
            <a:endParaRPr lang="hu-HU" smtClean="0"/>
          </a:p>
        </p:txBody>
      </p:sp>
      <p:sp>
        <p:nvSpPr>
          <p:cNvPr id="8" name="Téglalap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3568" y="3356992"/>
            <a:ext cx="6624736" cy="978217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hu-HU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Kép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137" y="404664"/>
            <a:ext cx="8771579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662"/>
          </a:xfrm>
        </p:spPr>
        <p:txBody>
          <a:bodyPr/>
          <a:lstStyle/>
          <a:p>
            <a:r>
              <a:rPr lang="hu-HU" sz="700" smtClean="0">
                <a:latin typeface="Arial" charset="0"/>
              </a:rPr>
              <a:t>.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marL="609600" indent="-609600"/>
            <a:r>
              <a:rPr lang="hu-HU" sz="2800" smtClean="0"/>
              <a:t>Egy vállalatokra, államra és háztartásokra osztott egyszerűsített keynes-i modellel leírható gazdaságról az alábbiakat tudjuk (forintban). A magánszféra fogyasztási függvénye lineáris, a fogyasztási határhajlandóság 75%, az állami megtakarítás 0ft, a beruházás 1000ft és a magánszféra autonóm fogyasztása </a:t>
            </a:r>
            <a:r>
              <a:rPr lang="hu-HU" sz="2800" u="sng" smtClean="0"/>
              <a:t>mindig</a:t>
            </a:r>
            <a:r>
              <a:rPr lang="hu-HU" sz="2800" smtClean="0"/>
              <a:t> az állami kiadások 40%-a. Az adó lineáris.</a:t>
            </a:r>
          </a:p>
          <a:p>
            <a:pPr marL="609600" indent="-609600"/>
            <a:r>
              <a:rPr lang="hu-HU" sz="2800" smtClean="0"/>
              <a:t>Mekkora az adókulcs, ha az egyensúlyi GDP 62.500ft?</a:t>
            </a:r>
          </a:p>
          <a:p>
            <a:pPr marL="609600" indent="-609600"/>
            <a:r>
              <a:rPr lang="hu-HU" sz="2800" smtClean="0"/>
              <a:t>Mekkora az adókulcs, ha a kormányzati kiadások multiplikátora 3,2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hu-HU" sz="3200" smtClean="0"/>
              <a:t>Megoldás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r>
              <a:rPr lang="hu-HU" dirty="0" smtClean="0"/>
              <a:t>Y=</a:t>
            </a:r>
            <a:r>
              <a:rPr lang="hu-HU" dirty="0" err="1" smtClean="0"/>
              <a:t>Co</a:t>
            </a:r>
            <a:r>
              <a:rPr lang="hu-HU" dirty="0" smtClean="0"/>
              <a:t>+0,75(Y-ZY)+100+G</a:t>
            </a:r>
          </a:p>
          <a:p>
            <a:r>
              <a:rPr lang="hu-HU" dirty="0" err="1" smtClean="0"/>
              <a:t>zY</a:t>
            </a:r>
            <a:r>
              <a:rPr lang="hu-HU" dirty="0" smtClean="0"/>
              <a:t>=G, </a:t>
            </a:r>
            <a:r>
              <a:rPr lang="hu-HU" dirty="0" err="1" smtClean="0"/>
              <a:t>Co</a:t>
            </a:r>
            <a:r>
              <a:rPr lang="hu-HU" dirty="0" smtClean="0"/>
              <a:t>=0,4G=z0,4Y</a:t>
            </a:r>
          </a:p>
          <a:p>
            <a:r>
              <a:rPr lang="hu-HU" dirty="0" smtClean="0"/>
              <a:t>Y=z0,4Y+0,75Y-z0,75Y+1000+</a:t>
            </a:r>
            <a:r>
              <a:rPr lang="hu-HU" dirty="0" err="1" smtClean="0"/>
              <a:t>zY</a:t>
            </a:r>
            <a:endParaRPr lang="hu-HU" dirty="0" smtClean="0"/>
          </a:p>
          <a:p>
            <a:r>
              <a:rPr lang="hu-HU" dirty="0" smtClean="0"/>
              <a:t>0,25Y=0,65zY+1000</a:t>
            </a:r>
          </a:p>
          <a:p>
            <a:r>
              <a:rPr lang="hu-HU" dirty="0" smtClean="0"/>
              <a:t>14625=40625z, z=0,36</a:t>
            </a:r>
          </a:p>
          <a:p>
            <a:endParaRPr lang="hu-HU" dirty="0" smtClean="0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755650" y="3621088"/>
          <a:ext cx="4968875" cy="203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8" name="Egyenlet" r:id="rId3" imgW="2133360" imgH="876240" progId="Equation.3">
                  <p:embed/>
                </p:oleObj>
              </mc:Choice>
              <mc:Fallback>
                <p:oleObj name="Egyenlet" r:id="rId3" imgW="2133360" imgH="876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621088"/>
                        <a:ext cx="4968875" cy="203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83584" y="188640"/>
                <a:ext cx="8229600" cy="6048672"/>
              </a:xfrm>
            </p:spPr>
            <p:txBody>
              <a:bodyPr/>
              <a:lstStyle/>
              <a:p>
                <a:r>
                  <a:rPr lang="hu-HU" dirty="0" smtClean="0"/>
                  <a:t>Egy három szereplős makrogazdaságban a fogyasztási hajlandóság 75%, az autonóm fogyasztás 200 egység. A kormányzati kiadások összege 500 egység, az adó 400 egység egyösszegű adóból és 12%-os jövedelemfüggő adóból tevődik össze, a transzferek nagysága 400 egység. A beruházási függvény: I=1600-25r. A gazdaságban lévő nominális pénzmennyiség 10000 egység, a reál-pénzkereslet pedig: L=0,92Y –50r. Az árszínvonal 2. Az </a:t>
                </a:r>
                <a:r>
                  <a:rPr lang="hu-HU" dirty="0" err="1" smtClean="0"/>
                  <a:t>agregált</a:t>
                </a:r>
                <a:r>
                  <a:rPr lang="hu-HU" dirty="0" smtClean="0"/>
                  <a:t> termelési függvény</a:t>
                </a:r>
              </a:p>
              <a:p>
                <a:r>
                  <a:rPr lang="hu-HU" dirty="0" smtClean="0"/>
                  <a:t>Y=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𝐾𝑁</m:t>
                        </m:r>
                      </m:e>
                    </m:rad>
                  </m:oMath>
                </a14:m>
                <a:r>
                  <a:rPr lang="hu-HU" dirty="0" smtClean="0"/>
                  <a:t> , a tőkeállomány 3600.</a:t>
                </a: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3584" y="188640"/>
                <a:ext cx="8229600" cy="6048672"/>
              </a:xfrm>
              <a:blipFill rotWithShape="0">
                <a:blip r:embed="rId2"/>
                <a:stretch>
                  <a:fillRect l="-1704" t="-1310" r="-2889" b="-423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6588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lvl="0"/>
            <a:r>
              <a:rPr lang="hu-HU" dirty="0"/>
              <a:t>Mekkora áru és pénzpiac együttes egyensúly </a:t>
            </a:r>
            <a:r>
              <a:rPr lang="hu-HU" dirty="0" smtClean="0"/>
              <a:t>esetén a jövedelem, a kamatláb és a foglalkoztatás? </a:t>
            </a:r>
          </a:p>
          <a:p>
            <a:pPr lvl="0"/>
            <a:r>
              <a:rPr lang="hu-HU" dirty="0" smtClean="0"/>
              <a:t>Határozza meg a megtakarítási függvényt és a </a:t>
            </a:r>
            <a:r>
              <a:rPr lang="hu-HU" dirty="0"/>
              <a:t>megtakarítások </a:t>
            </a:r>
            <a:r>
              <a:rPr lang="hu-HU" dirty="0" smtClean="0"/>
              <a:t>nagyságát!</a:t>
            </a:r>
          </a:p>
          <a:p>
            <a:pPr lvl="0"/>
            <a:r>
              <a:rPr lang="hu-HU" dirty="0" smtClean="0"/>
              <a:t>Határozza meg a költségvetés egyenlegét!</a:t>
            </a:r>
            <a:endParaRPr lang="hu-HU" dirty="0"/>
          </a:p>
          <a:p>
            <a:pPr lvl="0"/>
            <a:r>
              <a:rPr lang="hu-HU" dirty="0"/>
              <a:t>Mennyivel kellene növelni a kormányzat vásárlásait, hogy a jövedelem a következő időszakra 4%-kal nőjön</a:t>
            </a:r>
            <a:r>
              <a:rPr lang="hu-HU" dirty="0" smtClean="0"/>
              <a:t>?</a:t>
            </a:r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1460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Y=200+0,75(Y-400-0,12Y+400)+1600-25r+500</a:t>
                </a:r>
              </a:p>
              <a:p>
                <a:r>
                  <a:rPr lang="hu-HU" dirty="0" smtClean="0"/>
                  <a:t>0,34Y=2300-25r</a:t>
                </a:r>
              </a:p>
              <a:p>
                <a:r>
                  <a:rPr lang="hu-HU" dirty="0" smtClean="0"/>
                  <a:t>10000/2=0,92Y-50r,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0,92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−5000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hu-HU" dirty="0" smtClean="0"/>
              </a:p>
              <a:p>
                <a:r>
                  <a:rPr lang="hu-HU" dirty="0" smtClean="0"/>
                  <a:t>0,34Y=2300-25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0,92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−5000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hu-HU" dirty="0" smtClean="0"/>
              </a:p>
              <a:p>
                <a:r>
                  <a:rPr lang="hu-HU" dirty="0" smtClean="0"/>
                  <a:t>0,8Y=2300+2500</a:t>
                </a:r>
              </a:p>
              <a:p>
                <a:r>
                  <a:rPr lang="hu-HU" dirty="0" smtClean="0"/>
                  <a:t>Y=6000, r=10,4, </a:t>
                </a:r>
              </a:p>
              <a:p>
                <a:r>
                  <a:rPr lang="hu-HU" dirty="0" smtClean="0"/>
                  <a:t>6000=60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rad>
                  </m:oMath>
                </a14:m>
                <a:r>
                  <a:rPr lang="hu-HU" dirty="0" smtClean="0"/>
                  <a:t>, N=10000</a:t>
                </a: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b="-727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895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S=-400+0,25(Y-400-0,12Y+400)</a:t>
            </a:r>
          </a:p>
          <a:p>
            <a:r>
              <a:rPr lang="hu-HU" dirty="0" smtClean="0"/>
              <a:t>S=-400+0,22Y</a:t>
            </a:r>
          </a:p>
          <a:p>
            <a:r>
              <a:rPr lang="hu-HU" dirty="0" smtClean="0"/>
              <a:t>S=920</a:t>
            </a:r>
          </a:p>
          <a:p>
            <a:r>
              <a:rPr lang="hu-HU" dirty="0" smtClean="0"/>
              <a:t>ẞ=1/08, </a:t>
            </a:r>
            <a:r>
              <a:rPr lang="el-GR" dirty="0" smtClean="0"/>
              <a:t>Δ</a:t>
            </a:r>
            <a:r>
              <a:rPr lang="hu-HU" dirty="0" smtClean="0"/>
              <a:t>Y=240, </a:t>
            </a:r>
            <a:r>
              <a:rPr lang="el-GR" dirty="0" smtClean="0"/>
              <a:t>Δ</a:t>
            </a:r>
            <a:r>
              <a:rPr lang="hu-HU" dirty="0" smtClean="0"/>
              <a:t>G=192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3186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BB=400+0,12Y-400-500=+220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1819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Pénzteremtés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Mennyi készpénzt tartanak a szereplők abban a gazdaságban, ahol a monetáris bázis 20, a pénzmultiplikátor nagysága 5 és a bankok refinanszírozási hitelének és a látra szóló betétek aránya 2:9? </a:t>
            </a:r>
            <a:endParaRPr lang="hu-HU" dirty="0" smtClean="0"/>
          </a:p>
          <a:p>
            <a:r>
              <a:rPr lang="hu-HU" dirty="0" smtClean="0">
                <a:solidFill>
                  <a:srgbClr val="FF0000"/>
                </a:solidFill>
              </a:rPr>
              <a:t>10</a:t>
            </a:r>
            <a:endParaRPr lang="hu-HU" dirty="0">
              <a:solidFill>
                <a:srgbClr val="FF000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48235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601" name="Téglalap 1"/>
              <p:cNvSpPr>
                <a:spLocks noChangeArrowheads="1"/>
              </p:cNvSpPr>
              <p:nvPr/>
            </p:nvSpPr>
            <p:spPr bwMode="auto">
              <a:xfrm>
                <a:off x="395288" y="115888"/>
                <a:ext cx="8569325" cy="53149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hu-HU" sz="2400" dirty="0" smtClean="0"/>
                  <a:t>IS-LM modell</a:t>
                </a:r>
              </a:p>
              <a:p>
                <a:endParaRPr lang="hu-HU" sz="2400" dirty="0"/>
              </a:p>
              <a:p>
                <a:r>
                  <a:rPr lang="hu-HU" sz="2400" dirty="0"/>
                  <a:t>Tekintsünk egy zárt piacgazdaságot a 2015 évben, amit bázisidőszaknak választunk. A gazdaságról az alábbi információink vannak:</a:t>
                </a:r>
              </a:p>
              <a:p>
                <a:r>
                  <a:rPr lang="hu-HU" sz="2400" dirty="0"/>
                  <a:t>•fogyasztási határhajlandóság 80%, autonóm fogyasztás 130 </a:t>
                </a:r>
              </a:p>
              <a:p>
                <a:r>
                  <a:rPr lang="hu-HU" sz="2400" dirty="0"/>
                  <a:t>•	a jövedelemadó mértéke 20%</a:t>
                </a:r>
              </a:p>
              <a:p>
                <a:r>
                  <a:rPr lang="hu-HU" sz="2400" dirty="0"/>
                  <a:t>•	a kormányzati kiadások nagysága 650 </a:t>
                </a:r>
                <a:r>
                  <a:rPr lang="hu-HU" sz="2400" dirty="0" err="1"/>
                  <a:t>ft</a:t>
                </a:r>
                <a:r>
                  <a:rPr lang="hu-HU" sz="2400" dirty="0"/>
                  <a:t>.</a:t>
                </a:r>
              </a:p>
              <a:p>
                <a:r>
                  <a:rPr lang="hu-HU" sz="2400" dirty="0"/>
                  <a:t>•	a beruházási függvény: 320-2r, ahol r reálkamatláb.</a:t>
                </a:r>
              </a:p>
              <a:p>
                <a:r>
                  <a:rPr lang="hu-HU" sz="2400" dirty="0"/>
                  <a:t>•	a pénzmennyiség 2000 </a:t>
                </a:r>
                <a:r>
                  <a:rPr lang="hu-HU" sz="2400" dirty="0" err="1"/>
                  <a:t>ft</a:t>
                </a:r>
                <a:r>
                  <a:rPr lang="hu-HU" sz="2400" dirty="0"/>
                  <a:t>; </a:t>
                </a:r>
              </a:p>
              <a:p>
                <a:r>
                  <a:rPr lang="hu-HU" sz="2400" dirty="0"/>
                  <a:t>•	a tranzakciós pénzkereslet y , ahol y a reáljövedelem</a:t>
                </a:r>
              </a:p>
              <a:p>
                <a:r>
                  <a:rPr lang="hu-HU" sz="2400" dirty="0"/>
                  <a:t>•	a spekulációs pénzkereslet 100r.</a:t>
                </a:r>
              </a:p>
              <a:p>
                <a:r>
                  <a:rPr lang="hu-HU" sz="2400" dirty="0"/>
                  <a:t>•	az </a:t>
                </a:r>
                <a:r>
                  <a:rPr lang="hu-HU" sz="2400" dirty="0" err="1"/>
                  <a:t>aggregált</a:t>
                </a:r>
                <a:r>
                  <a:rPr lang="hu-HU" sz="2400" dirty="0"/>
                  <a:t> termelési </a:t>
                </a:r>
                <a:r>
                  <a:rPr lang="hu-HU" sz="2400" dirty="0" smtClean="0"/>
                  <a:t>függvény: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𝐾𝑁</m:t>
                        </m:r>
                      </m:e>
                    </m:rad>
                  </m:oMath>
                </a14:m>
                <a:r>
                  <a:rPr lang="hu-HU" sz="2400" dirty="0" smtClean="0"/>
                  <a:t>  </a:t>
                </a:r>
                <a:r>
                  <a:rPr lang="hu-HU" sz="2400" dirty="0"/>
                  <a:t>, ahol </a:t>
                </a:r>
                <a:r>
                  <a:rPr lang="hu-HU" sz="2400" dirty="0" smtClean="0"/>
                  <a:t>K=300 </a:t>
                </a:r>
                <a:r>
                  <a:rPr lang="hu-HU" sz="2400" dirty="0"/>
                  <a:t>a tőke, </a:t>
                </a:r>
                <a:r>
                  <a:rPr lang="hu-HU" sz="2400" dirty="0" smtClean="0"/>
                  <a:t>N </a:t>
                </a:r>
                <a:r>
                  <a:rPr lang="hu-HU" sz="2400" dirty="0"/>
                  <a:t>a munka mennyisége. </a:t>
                </a:r>
              </a:p>
            </p:txBody>
          </p:sp>
        </mc:Choice>
        <mc:Fallback xmlns="">
          <p:sp>
            <p:nvSpPr>
              <p:cNvPr id="25601" name="Téglalap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115888"/>
                <a:ext cx="8569325" cy="5314917"/>
              </a:xfrm>
              <a:prstGeom prst="rect">
                <a:avLst/>
              </a:prstGeom>
              <a:blipFill rotWithShape="0">
                <a:blip r:embed="rId2"/>
                <a:stretch>
                  <a:fillRect l="-1138" t="-803" r="-356" b="-137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79388" y="426373"/>
            <a:ext cx="878522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u-HU" sz="2800" dirty="0"/>
              <a:t>Írja fel a megtakarítási függvényt!</a:t>
            </a:r>
          </a:p>
          <a:p>
            <a:r>
              <a:rPr lang="hu-HU" sz="2800" dirty="0"/>
              <a:t>Írja fel az IS görbe egyenletét! </a:t>
            </a:r>
          </a:p>
          <a:p>
            <a:r>
              <a:rPr lang="hu-HU" sz="2800" dirty="0"/>
              <a:t>Írja fel az LM görbe egyenletét</a:t>
            </a:r>
            <a:r>
              <a:rPr lang="hu-HU" sz="2800" dirty="0" smtClean="0"/>
              <a:t>.</a:t>
            </a:r>
            <a:endParaRPr lang="hu-HU" sz="2800" dirty="0"/>
          </a:p>
          <a:p>
            <a:r>
              <a:rPr lang="hu-HU" sz="2800" dirty="0"/>
              <a:t>Határozza meg az egyensúlyi GDP, a kamatláb a foglalkoztatás nagyságát és a költségvetés egyenlegét! </a:t>
            </a:r>
            <a:r>
              <a:rPr lang="hu-HU" sz="2800" dirty="0" smtClean="0"/>
              <a:t>GDP=Y=3000</a:t>
            </a:r>
            <a:r>
              <a:rPr lang="hu-HU" sz="2800" dirty="0"/>
              <a:t>, r=10, </a:t>
            </a:r>
            <a:r>
              <a:rPr lang="hu-HU" sz="2800" dirty="0" smtClean="0"/>
              <a:t>N=30000</a:t>
            </a:r>
            <a:r>
              <a:rPr lang="hu-HU" sz="2800" dirty="0"/>
              <a:t>; T-G=-50</a:t>
            </a:r>
          </a:p>
          <a:p>
            <a:r>
              <a:rPr lang="hu-HU" sz="2800" dirty="0"/>
              <a:t>Mennyivel változik a GDP és a foglalkoztatás, ha a kormányzat 190ft-gel csökkenti a kiadásait? </a:t>
            </a:r>
            <a:r>
              <a:rPr lang="hu-HU" sz="2800" dirty="0" smtClean="0"/>
              <a:t>GDP</a:t>
            </a:r>
            <a:r>
              <a:rPr lang="hu-HU" sz="2800" dirty="0"/>
              <a:t>=-500; </a:t>
            </a:r>
            <a:r>
              <a:rPr lang="hu-HU" sz="2800" dirty="0" err="1" smtClean="0"/>
              <a:t>dN</a:t>
            </a:r>
            <a:r>
              <a:rPr lang="hu-HU" sz="2800" dirty="0" smtClean="0"/>
              <a:t>=-</a:t>
            </a:r>
            <a:r>
              <a:rPr lang="hu-HU" sz="2800" dirty="0"/>
              <a:t>9166,6 (30,5%-kal </a:t>
            </a:r>
            <a:r>
              <a:rPr lang="hu-HU" sz="2800" dirty="0" smtClean="0"/>
              <a:t>csökken</a:t>
            </a:r>
            <a:r>
              <a:rPr lang="hu-HU" sz="2800" dirty="0"/>
              <a:t>)</a:t>
            </a:r>
          </a:p>
          <a:p>
            <a:r>
              <a:rPr lang="hu-HU" sz="2800" dirty="0"/>
              <a:t>Határozza meg a kormányzati kiadások multiplikátorát! (1/0,38</a:t>
            </a:r>
            <a:r>
              <a:rPr lang="hu-HU" sz="2800" dirty="0" smtClean="0"/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8788260"/>
                  </p:ext>
                </p:extLst>
              </p:nvPr>
            </p:nvGraphicFramePr>
            <p:xfrm>
              <a:off x="467542" y="313903"/>
              <a:ext cx="8280673" cy="5851400"/>
            </p:xfrm>
            <a:graphic>
              <a:graphicData uri="http://schemas.openxmlformats.org/drawingml/2006/table">
                <a:tbl>
                  <a:tblPr firstRow="1" firstCol="1" bandRow="1">
                    <a:tableStyleId>{C4B1156A-380E-4F78-BDF5-A606A8083BF9}</a:tableStyleId>
                  </a:tblPr>
                  <a:tblGrid>
                    <a:gridCol w="1168348"/>
                    <a:gridCol w="2799170"/>
                    <a:gridCol w="584175"/>
                    <a:gridCol w="1168348"/>
                    <a:gridCol w="1336534"/>
                    <a:gridCol w="1224098"/>
                  </a:tblGrid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effectLst/>
                            </a:rPr>
                            <a:t>Központi bank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REF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lang="hu-HU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u="sng" dirty="0" smtClean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hu-HU" sz="2400" u="sng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KP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effectLst/>
                            </a:rPr>
                            <a:t> 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u="sng" dirty="0" smtClean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hu-HU" sz="2400" u="sng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u="none" dirty="0">
                              <a:effectLst/>
                            </a:rPr>
                            <a:t>R</a:t>
                          </a:r>
                          <a:endParaRPr lang="hu-HU" sz="2400" u="non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Kereskedelmi Bank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hu-HU" sz="1800" kern="1200" dirty="0" smtClean="0"/>
                            <a:t>5=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u-HU" sz="1800" i="1" kern="120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u-HU" sz="1800" kern="12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d>
                                    <m:dPr>
                                      <m:begChr m:val=""/>
                                      <m:ctrlPr>
                                        <a:rPr lang="hu-HU" sz="1800" i="1" kern="120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u-HU" sz="1800" kern="120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hu-HU" sz="1800" kern="120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hu-HU" sz="1800" kern="120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hu-HU" sz="1800" kern="1200">
                                          <a:latin typeface="Cambria Math" panose="02040503050406030204" pitchFamily="18" charset="0"/>
                                        </a:rPr>
                                        <m:t>(1−</m:t>
                                      </m:r>
                                      <m:r>
                                        <a:rPr lang="hu-HU" sz="1800" kern="120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</m:den>
                              </m:f>
                            </m:oMath>
                          </a14:m>
                          <a:r>
                            <a:rPr lang="hu-HU" sz="2400" dirty="0" smtClean="0">
                              <a:effectLst/>
                            </a:rPr>
                            <a:t>=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hu-HU" sz="2400" dirty="0" smtClean="0">
                              <a:effectLst/>
                            </a:rPr>
                            <a:t>=M/REF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effectLst/>
                            </a:rPr>
                            <a:t>H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90</a:t>
                          </a: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LB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R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u="sng" dirty="0" smtClean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hu-HU" sz="2400" u="sng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lang="hu-HU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REF</a:t>
                          </a: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hu-HU" sz="2400" dirty="0" smtClean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R+KP=REF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 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REF/LB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=2/9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effectLst/>
                            </a:rPr>
                            <a:t>Nem bank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M=KP+LB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hu-HU" sz="2400" dirty="0" smtClean="0">
                              <a:effectLst/>
                            </a:rPr>
                            <a:t>=H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KP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effectLst/>
                            </a:rPr>
                            <a:t>H</a:t>
                          </a: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LB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90</a:t>
                          </a: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8788260"/>
                  </p:ext>
                </p:extLst>
              </p:nvPr>
            </p:nvGraphicFramePr>
            <p:xfrm>
              <a:off x="467542" y="313903"/>
              <a:ext cx="8280673" cy="5851400"/>
            </p:xfrm>
            <a:graphic>
              <a:graphicData uri="http://schemas.openxmlformats.org/drawingml/2006/table">
                <a:tbl>
                  <a:tblPr firstRow="1" firstCol="1" bandRow="1">
                    <a:tableStyleId>{C4B1156A-380E-4F78-BDF5-A606A8083BF9}</a:tableStyleId>
                  </a:tblPr>
                  <a:tblGrid>
                    <a:gridCol w="1168348"/>
                    <a:gridCol w="2799170"/>
                    <a:gridCol w="584175"/>
                    <a:gridCol w="1168348"/>
                    <a:gridCol w="1336534"/>
                    <a:gridCol w="1224098"/>
                  </a:tblGrid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effectLst/>
                            </a:rPr>
                            <a:t>Központi bank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REF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lang="hu-HU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u="sng" dirty="0" smtClean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hu-HU" sz="2400" u="sng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KP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effectLst/>
                            </a:rPr>
                            <a:t> 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u="sng" dirty="0" smtClean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hu-HU" sz="2400" u="sng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u="none" dirty="0">
                              <a:effectLst/>
                            </a:rPr>
                            <a:t>R</a:t>
                          </a:r>
                          <a:endParaRPr lang="hu-HU" sz="2400" u="non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Kereskedelmi Bank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L="44450" marR="44450" marT="0" marB="0" anchor="b">
                        <a:blipFill rotWithShape="0">
                          <a:blip r:embed="rId2"/>
                          <a:stretch>
                            <a:fillRect l="-427273" t="-301042" r="-92273" b="-6322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hu-HU" sz="2400" dirty="0" smtClean="0">
                              <a:effectLst/>
                            </a:rPr>
                            <a:t>=M/REF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effectLst/>
                            </a:rPr>
                            <a:t>H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90</a:t>
                          </a: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LB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R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u="sng" dirty="0" smtClean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hu-HU" sz="2400" u="sng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lang="hu-HU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REF</a:t>
                          </a: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hu-HU" sz="2400" dirty="0" smtClean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R+KP=REF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 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REF/LB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=2/9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effectLst/>
                            </a:rPr>
                            <a:t>Nem bank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M=KP+LB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hu-HU" sz="2400" dirty="0" smtClean="0">
                              <a:effectLst/>
                            </a:rPr>
                            <a:t>=H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KP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effectLst/>
                            </a:rPr>
                            <a:t>H</a:t>
                          </a: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LB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90</a:t>
                          </a: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3559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hu-HU" altLang="hu-HU" sz="3200" b="1" smtClean="0"/>
              <a:t>Folyószámlák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81075"/>
            <a:ext cx="8229600" cy="5000625"/>
          </a:xfrm>
        </p:spPr>
        <p:txBody>
          <a:bodyPr/>
          <a:lstStyle/>
          <a:p>
            <a:pPr lvl="2" eaLnBrk="1" hangingPunct="1">
              <a:buFontTx/>
              <a:buNone/>
            </a:pPr>
            <a:r>
              <a:rPr lang="hu-HU" altLang="hu-HU" sz="2000" dirty="0" smtClean="0"/>
              <a:t>      Vállalat	Háztartás			     Bank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       CI        </a:t>
            </a:r>
            <a:r>
              <a:rPr lang="hu-HU" altLang="hu-HU" sz="2000" dirty="0" err="1" smtClean="0"/>
              <a:t>CI</a:t>
            </a:r>
            <a:r>
              <a:rPr lang="hu-HU" altLang="hu-HU" sz="2000" dirty="0" smtClean="0"/>
              <a:t>            	C		</a:t>
            </a:r>
            <a:r>
              <a:rPr lang="hu-HU" altLang="hu-HU" sz="2000" dirty="0" err="1" smtClean="0"/>
              <a:t>Wv</a:t>
            </a:r>
            <a:r>
              <a:rPr lang="hu-HU" altLang="hu-HU" sz="2000" dirty="0" smtClean="0"/>
              <a:t>	     </a:t>
            </a:r>
            <a:r>
              <a:rPr lang="hu-HU" altLang="hu-HU" sz="2000" dirty="0" err="1" smtClean="0"/>
              <a:t>Wb</a:t>
            </a:r>
            <a:r>
              <a:rPr lang="hu-HU" altLang="hu-HU" sz="2000" dirty="0" smtClean="0"/>
              <a:t>		Kamat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    </a:t>
            </a:r>
            <a:r>
              <a:rPr lang="hu-HU" altLang="hu-HU" sz="2000" dirty="0" err="1" smtClean="0"/>
              <a:t>Wv</a:t>
            </a:r>
            <a:r>
              <a:rPr lang="hu-HU" altLang="hu-HU" sz="2000" dirty="0" smtClean="0"/>
              <a:t>	     I				</a:t>
            </a:r>
            <a:r>
              <a:rPr lang="hu-HU" altLang="hu-HU" sz="2000" dirty="0" err="1" smtClean="0"/>
              <a:t>Wb</a:t>
            </a:r>
            <a:endParaRPr lang="hu-HU" altLang="hu-HU" sz="2000" dirty="0" smtClean="0"/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	A	    C				</a:t>
            </a:r>
            <a:r>
              <a:rPr lang="hu-HU" altLang="hu-HU" sz="2000" dirty="0" err="1" smtClean="0"/>
              <a:t>Ov</a:t>
            </a:r>
            <a:endParaRPr lang="hu-HU" altLang="hu-HU" sz="2000" dirty="0" smtClean="0"/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Kamat	    				Ob	     </a:t>
            </a:r>
            <a:r>
              <a:rPr lang="hu-HU" altLang="hu-HU" sz="2000" dirty="0" err="1" smtClean="0"/>
              <a:t>PRb</a:t>
            </a:r>
            <a:endParaRPr lang="hu-HU" altLang="hu-HU" sz="2000" dirty="0" smtClean="0"/>
          </a:p>
          <a:p>
            <a:pPr eaLnBrk="1" hangingPunct="1">
              <a:buFontTx/>
              <a:buNone/>
            </a:pPr>
            <a:r>
              <a:rPr lang="hu-HU" altLang="hu-HU" sz="2000" dirty="0" err="1" smtClean="0"/>
              <a:t>PRv</a:t>
            </a:r>
            <a:r>
              <a:rPr lang="hu-HU" altLang="hu-HU" sz="2000" dirty="0" smtClean="0"/>
              <a:t>			</a:t>
            </a:r>
            <a:r>
              <a:rPr lang="hu-HU" altLang="hu-HU" sz="2000" dirty="0" err="1" smtClean="0"/>
              <a:t>Sh</a:t>
            </a:r>
            <a:r>
              <a:rPr lang="hu-HU" altLang="hu-HU" sz="2000" dirty="0" smtClean="0"/>
              <a:t>			     Ob	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</a:t>
            </a:r>
            <a:r>
              <a:rPr lang="hu-HU" altLang="hu-HU" sz="2000" dirty="0" err="1" smtClean="0"/>
              <a:t>Ov</a:t>
            </a:r>
            <a:r>
              <a:rPr lang="hu-HU" altLang="hu-HU" sz="2000" dirty="0" smtClean="0"/>
              <a:t>		   		    			      </a:t>
            </a:r>
            <a:r>
              <a:rPr lang="hu-HU" altLang="hu-HU" sz="2000" dirty="0" err="1" smtClean="0"/>
              <a:t>Sb</a:t>
            </a:r>
            <a:endParaRPr lang="hu-HU" altLang="hu-HU" sz="2000" dirty="0" smtClean="0"/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</a:t>
            </a:r>
            <a:r>
              <a:rPr lang="hu-HU" altLang="hu-HU" sz="2000" dirty="0" err="1" smtClean="0"/>
              <a:t>Sv</a:t>
            </a:r>
            <a:endParaRPr lang="hu-HU" altLang="hu-HU" sz="2000" dirty="0" smtClean="0"/>
          </a:p>
          <a:p>
            <a:pPr eaLnBrk="1" hangingPunct="1"/>
            <a:endParaRPr lang="hu-HU" altLang="hu-HU" sz="2000" dirty="0" smtClean="0"/>
          </a:p>
          <a:p>
            <a:pPr eaLnBrk="1" hangingPunct="1">
              <a:buFontTx/>
              <a:buNone/>
            </a:pPr>
            <a:r>
              <a:rPr lang="hu-HU" altLang="hu-HU" sz="2800" b="1" dirty="0" smtClean="0"/>
              <a:t>GDP=C+I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28600" y="1368425"/>
            <a:ext cx="232727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843213" y="1368425"/>
            <a:ext cx="252095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1309688" y="1368425"/>
            <a:ext cx="22225" cy="2420938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3995738" y="1368425"/>
            <a:ext cx="0" cy="1773238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5940425" y="1368425"/>
            <a:ext cx="223202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7164388" y="1368425"/>
            <a:ext cx="49212" cy="2205038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228600" y="2819400"/>
            <a:ext cx="232727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6000750" y="2133600"/>
            <a:ext cx="232727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3203575" y="2781300"/>
            <a:ext cx="232727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6000750" y="2794000"/>
            <a:ext cx="232727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228600" y="3573463"/>
            <a:ext cx="232727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5846763" y="3141663"/>
            <a:ext cx="2325687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hu-HU" altLang="hu-HU" sz="3200" b="1" smtClean="0"/>
              <a:t>Tőkeszámlák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81075"/>
            <a:ext cx="8229600" cy="5000625"/>
          </a:xfrm>
        </p:spPr>
        <p:txBody>
          <a:bodyPr/>
          <a:lstStyle/>
          <a:p>
            <a:pPr lvl="2" eaLnBrk="1" hangingPunct="1">
              <a:buFontTx/>
              <a:buNone/>
            </a:pPr>
            <a:r>
              <a:rPr lang="hu-HU" altLang="hu-HU" sz="2000" smtClean="0"/>
              <a:t>      Vállalat	Háztartás			     Bank</a:t>
            </a:r>
          </a:p>
          <a:p>
            <a:pPr eaLnBrk="1" hangingPunct="1">
              <a:buFontTx/>
              <a:buNone/>
            </a:pPr>
            <a:r>
              <a:rPr lang="hu-HU" altLang="hu-HU" sz="2000" smtClean="0"/>
              <a:t>        I           Sv          			Sh	     		Sb</a:t>
            </a:r>
          </a:p>
          <a:p>
            <a:pPr eaLnBrk="1" hangingPunct="1">
              <a:buFontTx/>
              <a:buNone/>
            </a:pPr>
            <a:r>
              <a:rPr lang="hu-HU" altLang="hu-HU" sz="2000" smtClean="0"/>
              <a:t> 	-A			FKh				</a:t>
            </a:r>
          </a:p>
          <a:p>
            <a:pPr eaLnBrk="1" hangingPunct="1">
              <a:buFontTx/>
              <a:buNone/>
            </a:pPr>
            <a:r>
              <a:rPr lang="hu-HU" altLang="hu-HU" sz="2000" smtClean="0"/>
              <a:t>FKV	    					     FKb</a:t>
            </a:r>
          </a:p>
          <a:p>
            <a:pPr eaLnBrk="1" hangingPunct="1">
              <a:buFontTx/>
              <a:buNone/>
            </a:pPr>
            <a:r>
              <a:rPr lang="hu-HU" altLang="hu-HU" sz="2000" smtClean="0"/>
              <a:t>						     	</a:t>
            </a:r>
          </a:p>
          <a:p>
            <a:pPr eaLnBrk="1" hangingPunct="1">
              <a:buFontTx/>
              <a:buNone/>
            </a:pPr>
            <a:endParaRPr lang="hu-HU" altLang="hu-HU" sz="2000" smtClean="0"/>
          </a:p>
          <a:p>
            <a:pPr eaLnBrk="1" hangingPunct="1">
              <a:buFontTx/>
              <a:buNone/>
            </a:pPr>
            <a:r>
              <a:rPr lang="hu-HU" altLang="hu-HU" sz="3600" smtClean="0"/>
              <a:t>I-A=Sh+Sv+Sb</a:t>
            </a:r>
          </a:p>
          <a:p>
            <a:pPr eaLnBrk="1" hangingPunct="1">
              <a:buFontTx/>
              <a:buNone/>
            </a:pPr>
            <a:r>
              <a:rPr lang="hu-HU" altLang="hu-HU" sz="2000" smtClean="0"/>
              <a:t>	   		    			      </a:t>
            </a:r>
          </a:p>
          <a:p>
            <a:pPr eaLnBrk="1" hangingPunct="1">
              <a:buFontTx/>
              <a:buNone/>
            </a:pPr>
            <a:r>
              <a:rPr lang="hu-HU" altLang="hu-HU" sz="2000" smtClean="0"/>
              <a:t> </a:t>
            </a:r>
          </a:p>
          <a:p>
            <a:pPr eaLnBrk="1" hangingPunct="1"/>
            <a:endParaRPr lang="hu-HU" altLang="hu-HU" sz="2000" smtClean="0"/>
          </a:p>
          <a:p>
            <a:pPr eaLnBrk="1" hangingPunct="1">
              <a:buFontTx/>
              <a:buNone/>
            </a:pPr>
            <a:endParaRPr lang="hu-HU" altLang="hu-HU" sz="2800" b="1" smtClean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28600" y="1368425"/>
            <a:ext cx="232727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843213" y="1368425"/>
            <a:ext cx="252095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1331913" y="1368425"/>
            <a:ext cx="0" cy="119697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3995738" y="1368425"/>
            <a:ext cx="0" cy="119697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5940425" y="1368425"/>
            <a:ext cx="223202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7164388" y="1368425"/>
            <a:ext cx="0" cy="119697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338138" y="2060575"/>
            <a:ext cx="2325687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6051550" y="1916113"/>
            <a:ext cx="23256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3036888" y="1773238"/>
            <a:ext cx="232727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hu-HU" altLang="hu-HU" sz="3200" b="1" smtClean="0"/>
              <a:t>Pénzügyi számlák</a:t>
            </a:r>
            <a:endParaRPr lang="hu-HU" altLang="hu-HU" sz="3200" b="1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80728"/>
            <a:ext cx="8303840" cy="5072633"/>
          </a:xfrm>
        </p:spPr>
        <p:txBody>
          <a:bodyPr/>
          <a:lstStyle/>
          <a:p>
            <a:pPr lvl="2" eaLnBrk="1" hangingPunct="1">
              <a:buFontTx/>
              <a:buNone/>
            </a:pPr>
            <a:r>
              <a:rPr lang="hu-HU" altLang="hu-HU" sz="2000" dirty="0" smtClean="0"/>
              <a:t>      Vállalat	Háztartás			     Bank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       </a:t>
            </a:r>
            <a:r>
              <a:rPr lang="hu-HU" altLang="hu-HU" sz="2000" dirty="0" err="1" smtClean="0"/>
              <a:t>dMv</a:t>
            </a:r>
            <a:r>
              <a:rPr lang="hu-HU" altLang="hu-HU" sz="2000" dirty="0" smtClean="0"/>
              <a:t>         </a:t>
            </a:r>
            <a:r>
              <a:rPr lang="hu-HU" altLang="hu-HU" sz="2000" dirty="0" err="1" smtClean="0"/>
              <a:t>FKv</a:t>
            </a:r>
            <a:r>
              <a:rPr lang="hu-HU" altLang="hu-HU" sz="2000" dirty="0" smtClean="0"/>
              <a:t>     	</a:t>
            </a:r>
            <a:r>
              <a:rPr lang="hu-HU" altLang="hu-HU" sz="2000" dirty="0" err="1" smtClean="0"/>
              <a:t>dMh</a:t>
            </a:r>
            <a:r>
              <a:rPr lang="hu-HU" altLang="hu-HU" sz="2000" dirty="0" smtClean="0"/>
              <a:t>     		</a:t>
            </a:r>
            <a:r>
              <a:rPr lang="hu-HU" altLang="hu-HU" sz="2000" dirty="0" err="1" smtClean="0"/>
              <a:t>FKh</a:t>
            </a:r>
            <a:r>
              <a:rPr lang="hu-HU" altLang="hu-HU" sz="2000" dirty="0" smtClean="0"/>
              <a:t>	    </a:t>
            </a:r>
            <a:r>
              <a:rPr lang="hu-HU" altLang="hu-HU" sz="2000" dirty="0" err="1" smtClean="0"/>
              <a:t>dN</a:t>
            </a:r>
            <a:r>
              <a:rPr lang="hu-HU" altLang="hu-HU" sz="2000" dirty="0" smtClean="0"/>
              <a:t>	     	</a:t>
            </a:r>
            <a:r>
              <a:rPr lang="hu-HU" altLang="hu-HU" sz="2000" dirty="0" err="1" smtClean="0"/>
              <a:t>FKb</a:t>
            </a:r>
            <a:endParaRPr lang="hu-HU" altLang="hu-HU" sz="2000" dirty="0" smtClean="0"/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		         </a:t>
            </a:r>
            <a:r>
              <a:rPr lang="hu-HU" altLang="hu-HU" sz="2000" dirty="0" err="1" smtClean="0"/>
              <a:t>dNv</a:t>
            </a:r>
            <a:r>
              <a:rPr lang="hu-HU" altLang="hu-HU" sz="2000" dirty="0" smtClean="0"/>
              <a:t>			</a:t>
            </a:r>
            <a:r>
              <a:rPr lang="hu-HU" altLang="hu-HU" sz="2000" dirty="0" err="1" smtClean="0"/>
              <a:t>dNh</a:t>
            </a:r>
            <a:r>
              <a:rPr lang="hu-HU" altLang="hu-HU" sz="2000" dirty="0" smtClean="0"/>
              <a:t>		            </a:t>
            </a:r>
            <a:r>
              <a:rPr lang="hu-HU" altLang="hu-HU" sz="2000" dirty="0" err="1" smtClean="0"/>
              <a:t>dM</a:t>
            </a:r>
            <a:endParaRPr lang="hu-HU" altLang="hu-HU" sz="2000" dirty="0" smtClean="0"/>
          </a:p>
          <a:p>
            <a:pPr eaLnBrk="1" hangingPunct="1">
              <a:buFontTx/>
              <a:buNone/>
            </a:pPr>
            <a:endParaRPr lang="hu-HU" altLang="hu-HU" sz="2000" dirty="0" smtClean="0"/>
          </a:p>
          <a:p>
            <a:pPr eaLnBrk="1" hangingPunct="1">
              <a:buFontTx/>
              <a:buNone/>
            </a:pPr>
            <a:endParaRPr lang="hu-HU" altLang="hu-HU" sz="2000" dirty="0" smtClean="0"/>
          </a:p>
          <a:p>
            <a:pPr eaLnBrk="1" hangingPunct="1">
              <a:buFontTx/>
              <a:buNone/>
            </a:pPr>
            <a:r>
              <a:rPr lang="hu-HU" altLang="hu-HU" sz="3600" dirty="0" err="1" smtClean="0"/>
              <a:t>dN</a:t>
            </a:r>
            <a:r>
              <a:rPr lang="hu-HU" altLang="hu-HU" sz="3600" dirty="0" smtClean="0"/>
              <a:t>=</a:t>
            </a:r>
            <a:r>
              <a:rPr lang="hu-HU" altLang="hu-HU" sz="3600" dirty="0" err="1" smtClean="0"/>
              <a:t>FKb</a:t>
            </a:r>
            <a:r>
              <a:rPr lang="hu-HU" altLang="hu-HU" sz="3600" dirty="0" smtClean="0"/>
              <a:t>+</a:t>
            </a:r>
            <a:r>
              <a:rPr lang="hu-HU" altLang="hu-HU" sz="3600" dirty="0" err="1" smtClean="0"/>
              <a:t>dM</a:t>
            </a:r>
            <a:r>
              <a:rPr lang="hu-HU" altLang="hu-HU" sz="2000" dirty="0" smtClean="0"/>
              <a:t>							    					   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						     	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	   		    			      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</a:t>
            </a:r>
          </a:p>
          <a:p>
            <a:pPr eaLnBrk="1" hangingPunct="1"/>
            <a:endParaRPr lang="hu-HU" altLang="hu-HU" sz="2000" dirty="0" smtClean="0"/>
          </a:p>
          <a:p>
            <a:pPr eaLnBrk="1" hangingPunct="1">
              <a:buFontTx/>
              <a:buNone/>
            </a:pPr>
            <a:endParaRPr lang="hu-HU" altLang="hu-HU" sz="2800" b="1" dirty="0" smtClean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28600" y="1368425"/>
            <a:ext cx="232727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843213" y="1368425"/>
            <a:ext cx="252095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1331913" y="1368425"/>
            <a:ext cx="0" cy="119697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3995738" y="1368425"/>
            <a:ext cx="0" cy="119697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5940425" y="1368425"/>
            <a:ext cx="223202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7164388" y="1368425"/>
            <a:ext cx="0" cy="119697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hu-HU" sz="4000" b="1" smtClean="0"/>
              <a:t>Nemzeti számvitel</a:t>
            </a:r>
          </a:p>
        </p:txBody>
      </p:sp>
      <p:graphicFrame>
        <p:nvGraphicFramePr>
          <p:cNvPr id="19556" name="Group 1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717838"/>
              </p:ext>
            </p:extLst>
          </p:nvPr>
        </p:nvGraphicFramePr>
        <p:xfrm>
          <a:off x="458788" y="692150"/>
          <a:ext cx="8229600" cy="4829175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1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Vállalat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Háztartás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Bank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=PRb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=Sb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=PRv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=Sh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Ov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=Sv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Sv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Sb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-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=FKv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=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FKh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=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FKb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dMv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FKv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dMh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FKh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dN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Fkb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dNv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dNh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dM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églalap 1"/>
          <p:cNvSpPr>
            <a:spLocks noChangeArrowheads="1"/>
          </p:cNvSpPr>
          <p:nvPr/>
        </p:nvSpPr>
        <p:spPr bwMode="auto">
          <a:xfrm>
            <a:off x="395288" y="188913"/>
            <a:ext cx="8353425" cy="516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Egy bankokra, vállalatokra és háztartásokra osztott gazdaságról az alábbiakat tudjuk (forintban). A bankok finanszírozási képessége 100, a vállalatok bruttó beruházása 450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profitja 750 (az amortizációt tekintsük nullának) és 300 kamatot fizettek a bankoknak.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hitelállomány változása 300. Mennyi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bért fizettek a vállalatok a háztartásoknak, ha a szokásos módon a bankok költségeitől eltekintünk, csak a vállalatok vesznek fel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hitelt,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csak a háztartásoknak vannak részvényeik, a háztartások megtakarítása 50, a GDP pedig 3100?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hu-HU" sz="4000" b="1" smtClean="0"/>
              <a:t>Nemzeti számvitel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634085"/>
              </p:ext>
            </p:extLst>
          </p:nvPr>
        </p:nvGraphicFramePr>
        <p:xfrm>
          <a:off x="458788" y="692150"/>
          <a:ext cx="8229600" cy="4820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Vállalat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Háztartás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Bank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CI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2650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Wv</a:t>
                      </a:r>
                      <a:r>
                        <a:rPr lang="hu-HU" dirty="0" smtClean="0"/>
                        <a:t>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2050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Wb</a:t>
                      </a:r>
                      <a:r>
                        <a:rPr lang="hu-HU" dirty="0" smtClean="0"/>
                        <a:t>=0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KA=300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Wv</a:t>
                      </a:r>
                      <a:r>
                        <a:rPr lang="hu-HU" dirty="0" smtClean="0"/>
                        <a:t>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2050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I=450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Wb</a:t>
                      </a:r>
                      <a:r>
                        <a:rPr lang="hu-HU" dirty="0" smtClean="0"/>
                        <a:t>=0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=</a:t>
                      </a:r>
                      <a:r>
                        <a:rPr lang="hu-HU" dirty="0" err="1" smtClean="0"/>
                        <a:t>PRb</a:t>
                      </a:r>
                      <a:r>
                        <a:rPr lang="hu-HU" dirty="0" smtClean="0"/>
                        <a:t>=300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A=0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2650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Ov</a:t>
                      </a:r>
                      <a:r>
                        <a:rPr lang="hu-HU" dirty="0" smtClean="0"/>
                        <a:t>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450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Ob=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200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KA=300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Ob=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200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=</a:t>
                      </a:r>
                      <a:r>
                        <a:rPr lang="hu-HU" dirty="0" err="1" smtClean="0"/>
                        <a:t>Sb</a:t>
                      </a:r>
                      <a:r>
                        <a:rPr lang="hu-HU" dirty="0" smtClean="0"/>
                        <a:t>=100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=</a:t>
                      </a:r>
                      <a:r>
                        <a:rPr lang="hu-HU" dirty="0" err="1" smtClean="0"/>
                        <a:t>PRv</a:t>
                      </a:r>
                      <a:r>
                        <a:rPr lang="hu-HU" dirty="0" smtClean="0"/>
                        <a:t>=750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=</a:t>
                      </a:r>
                      <a:r>
                        <a:rPr lang="hu-HU" dirty="0" err="1" smtClean="0"/>
                        <a:t>Sh</a:t>
                      </a:r>
                      <a:r>
                        <a:rPr lang="hu-HU" dirty="0" smtClean="0"/>
                        <a:t>=50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-Ov</a:t>
                      </a:r>
                      <a:r>
                        <a:rPr lang="hu-HU" dirty="0" smtClean="0"/>
                        <a:t>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450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=</a:t>
                      </a:r>
                      <a:r>
                        <a:rPr lang="hu-HU" dirty="0" err="1" smtClean="0"/>
                        <a:t>Sv</a:t>
                      </a:r>
                      <a:r>
                        <a:rPr lang="hu-HU" dirty="0" smtClean="0"/>
                        <a:t>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300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7030A0"/>
                          </a:solidFill>
                        </a:rPr>
                        <a:t>I=450</a:t>
                      </a:r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7030A0"/>
                          </a:solidFill>
                        </a:rPr>
                        <a:t>Sv</a:t>
                      </a:r>
                      <a:r>
                        <a:rPr lang="hu-HU" dirty="0" smtClean="0">
                          <a:solidFill>
                            <a:srgbClr val="7030A0"/>
                          </a:solidFill>
                        </a:rPr>
                        <a:t>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300</a:t>
                      </a:r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7030A0"/>
                          </a:solidFill>
                        </a:rPr>
                        <a:t>Sh</a:t>
                      </a:r>
                      <a:r>
                        <a:rPr lang="hu-HU" dirty="0" smtClean="0">
                          <a:solidFill>
                            <a:srgbClr val="7030A0"/>
                          </a:solidFill>
                        </a:rPr>
                        <a:t>=50</a:t>
                      </a:r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7030A0"/>
                          </a:solidFill>
                        </a:rPr>
                        <a:t>Sb</a:t>
                      </a:r>
                      <a:r>
                        <a:rPr lang="hu-HU" dirty="0" smtClean="0">
                          <a:solidFill>
                            <a:srgbClr val="7030A0"/>
                          </a:solidFill>
                        </a:rPr>
                        <a:t>=100</a:t>
                      </a:r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7030A0"/>
                          </a:solidFill>
                        </a:rPr>
                        <a:t>-A=0</a:t>
                      </a:r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7030A0"/>
                          </a:solidFill>
                        </a:rPr>
                        <a:t>=</a:t>
                      </a:r>
                      <a:r>
                        <a:rPr lang="hu-HU" dirty="0" err="1" smtClean="0">
                          <a:solidFill>
                            <a:srgbClr val="7030A0"/>
                          </a:solidFill>
                        </a:rPr>
                        <a:t>FKv</a:t>
                      </a:r>
                      <a:r>
                        <a:rPr lang="hu-HU" dirty="0" smtClean="0">
                          <a:solidFill>
                            <a:srgbClr val="7030A0"/>
                          </a:solidFill>
                        </a:rPr>
                        <a:t>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-150</a:t>
                      </a:r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7030A0"/>
                          </a:solidFill>
                        </a:rPr>
                        <a:t>FKh</a:t>
                      </a:r>
                      <a:r>
                        <a:rPr lang="hu-HU" dirty="0" smtClean="0">
                          <a:solidFill>
                            <a:srgbClr val="7030A0"/>
                          </a:solidFill>
                        </a:rPr>
                        <a:t>=50</a:t>
                      </a:r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7030A0"/>
                          </a:solidFill>
                        </a:rPr>
                        <a:t>FKb</a:t>
                      </a:r>
                      <a:r>
                        <a:rPr lang="hu-HU" dirty="0" smtClean="0">
                          <a:solidFill>
                            <a:srgbClr val="7030A0"/>
                          </a:solidFill>
                        </a:rPr>
                        <a:t>=100</a:t>
                      </a:r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00B050"/>
                          </a:solidFill>
                        </a:rPr>
                        <a:t>dMv</a:t>
                      </a:r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150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00B050"/>
                          </a:solidFill>
                        </a:rPr>
                        <a:t>FKv</a:t>
                      </a:r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-150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00B050"/>
                          </a:solidFill>
                        </a:rPr>
                        <a:t>dMh</a:t>
                      </a:r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=50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00B050"/>
                          </a:solidFill>
                        </a:rPr>
                        <a:t>FKh</a:t>
                      </a:r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=50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00B050"/>
                          </a:solidFill>
                        </a:rPr>
                        <a:t>dN</a:t>
                      </a:r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=300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00B050"/>
                          </a:solidFill>
                        </a:rPr>
                        <a:t>Fkb</a:t>
                      </a:r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=100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00B050"/>
                          </a:solidFill>
                        </a:rPr>
                        <a:t>dNv</a:t>
                      </a:r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=300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00B050"/>
                          </a:solidFill>
                        </a:rPr>
                        <a:t>dNh</a:t>
                      </a:r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=0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00B050"/>
                          </a:solidFill>
                        </a:rPr>
                        <a:t>dM</a:t>
                      </a:r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200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5052</TotalTime>
  <Words>742</Words>
  <Application>Microsoft Office PowerPoint</Application>
  <PresentationFormat>Diavetítés a képernyőre (4:3 oldalarány)</PresentationFormat>
  <Paragraphs>212</Paragraphs>
  <Slides>21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 Math</vt:lpstr>
      <vt:lpstr>Times New Roman</vt:lpstr>
      <vt:lpstr>Office-téma</vt:lpstr>
      <vt:lpstr>Egyenlet</vt:lpstr>
      <vt:lpstr>Gyakorló feladatok zh-ra</vt:lpstr>
      <vt:lpstr>Pénzteremtés</vt:lpstr>
      <vt:lpstr>PowerPoint bemutató</vt:lpstr>
      <vt:lpstr>Folyószámlák</vt:lpstr>
      <vt:lpstr>Tőkeszámlák</vt:lpstr>
      <vt:lpstr>Pénzügyi számlák</vt:lpstr>
      <vt:lpstr>Nemzeti számvitel</vt:lpstr>
      <vt:lpstr>PowerPoint bemutató</vt:lpstr>
      <vt:lpstr>Nemzeti számvitel</vt:lpstr>
      <vt:lpstr>Egyszerű Keynes-i modell</vt:lpstr>
      <vt:lpstr>Megoldás</vt:lpstr>
      <vt:lpstr>PowerPoint bemutató</vt:lpstr>
      <vt:lpstr>.</vt:lpstr>
      <vt:lpstr>Megoldás</vt:lpstr>
      <vt:lpstr>.</vt:lpstr>
      <vt:lpstr>.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202</cp:revision>
  <cp:lastPrinted>2019-12-11T12:46:49Z</cp:lastPrinted>
  <dcterms:created xsi:type="dcterms:W3CDTF">2011-12-06T13:04:46Z</dcterms:created>
  <dcterms:modified xsi:type="dcterms:W3CDTF">2019-12-11T13:50:37Z</dcterms:modified>
</cp:coreProperties>
</file>